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3" r:id="rId4"/>
    <p:sldId id="272" r:id="rId5"/>
    <p:sldId id="291" r:id="rId6"/>
    <p:sldId id="267" r:id="rId7"/>
    <p:sldId id="265" r:id="rId8"/>
    <p:sldId id="287" r:id="rId9"/>
    <p:sldId id="262" r:id="rId10"/>
    <p:sldId id="260" r:id="rId11"/>
    <p:sldId id="274" r:id="rId12"/>
    <p:sldId id="275" r:id="rId13"/>
    <p:sldId id="276" r:id="rId14"/>
    <p:sldId id="258" r:id="rId15"/>
    <p:sldId id="278" r:id="rId16"/>
    <p:sldId id="279" r:id="rId17"/>
    <p:sldId id="281" r:id="rId18"/>
    <p:sldId id="282" r:id="rId19"/>
    <p:sldId id="283" r:id="rId20"/>
    <p:sldId id="292" r:id="rId21"/>
    <p:sldId id="284" r:id="rId22"/>
    <p:sldId id="285" r:id="rId23"/>
    <p:sldId id="289" r:id="rId24"/>
    <p:sldId id="293" r:id="rId25"/>
    <p:sldId id="286" r:id="rId26"/>
    <p:sldId id="288" r:id="rId27"/>
    <p:sldId id="29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pos="39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4" autoAdjust="0"/>
    <p:restoredTop sz="94660"/>
  </p:normalViewPr>
  <p:slideViewPr>
    <p:cSldViewPr snapToGrid="0">
      <p:cViewPr>
        <p:scale>
          <a:sx n="92" d="100"/>
          <a:sy n="92" d="100"/>
        </p:scale>
        <p:origin x="-115" y="38"/>
      </p:cViewPr>
      <p:guideLst>
        <p:guide orient="horz" pos="2160"/>
        <p:guide pos="3840"/>
        <p:guide pos="39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5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5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7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53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3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020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7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3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06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3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53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C94DD-7887-4121-9EEA-71EC40CAEB4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8C43A-A8E9-4FCB-93E7-B0CD6D94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30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8639" y="441063"/>
            <a:ext cx="114862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3200" b="1" dirty="0" smtClean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Развитие связной речи детей дошкольного</a:t>
            </a:r>
            <a:r>
              <a:rPr lang="en-US" sz="3200" b="1" dirty="0" smtClean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3200" b="1" dirty="0" smtClean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возраста</a:t>
            </a:r>
            <a:endParaRPr lang="ru-RU" sz="3200" dirty="0" smtClean="0"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130" y="1792044"/>
            <a:ext cx="3240024" cy="467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21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138" y="3188315"/>
            <a:ext cx="118308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Описание представляет собой рассказ о каком-либо предмете, объекте, явлении и его признаках.  Описательный рассказ имеет определенную структуру. Сначала называется предмет или объект, перечисляются его признаки, составляющие части, и в заключение рассказывается о применении, назначении предмета.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1138" y="609874"/>
            <a:ext cx="118308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Рассказывание по восприятию</a:t>
            </a:r>
            <a:r>
              <a:rPr lang="ru-RU" sz="2800" dirty="0" smtClean="0"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–</a:t>
            </a:r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достаточно сложный вид речевой деятельности, самостоятельное изложение.  Рассказывая, ребенок сам определяет содержание и выбирает речевую форму.</a:t>
            </a:r>
            <a:r>
              <a:rPr lang="ru-RU" sz="28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Этот вид рассказа оказывает стимулирующее влияние на развитие ребенка, способствует развитию </a:t>
            </a:r>
            <a:r>
              <a:rPr lang="ru-RU" sz="28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сенсорики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воображения, мышления. 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13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80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3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6735" y="97206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92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561" y="858551"/>
            <a:ext cx="111187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Сравнительный и </a:t>
            </a:r>
            <a:r>
              <a:rPr lang="ru-RU" sz="3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объяснительный </a:t>
            </a:r>
            <a:r>
              <a:rPr lang="ru-RU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рассказы</a:t>
            </a:r>
          </a:p>
          <a:p>
            <a:pPr indent="228600" algn="just">
              <a:spcAft>
                <a:spcPts val="0"/>
              </a:spcAft>
            </a:pPr>
            <a:endParaRPr lang="ru-RU" sz="3200" dirty="0" smtClean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Сравнительный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объяснительный рассказы являются разновидностями описательного рассказа. Дошкольников учат составлять сравнительные рассказы о двух или нескольких предметах, имеющих ярко выраженные сходства и различия. Для составления объяснительного рассказа перед ребенком ставят какую-либо проблему: «Расскажи о волке и докажи, что это дикое животное</a:t>
            </a:r>
          </a:p>
        </p:txBody>
      </p:sp>
    </p:spTree>
    <p:extLst>
      <p:ext uri="{BB962C8B-B14F-4D97-AF65-F5344CB8AC3E}">
        <p14:creationId xmlns:p14="http://schemas.microsoft.com/office/powerpoint/2010/main" val="152409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910" y="0"/>
            <a:ext cx="11636188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Рассказывание по серии картинок и по </a:t>
            </a:r>
            <a:r>
              <a:rPr lang="ru-RU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картине</a:t>
            </a:r>
            <a:endParaRPr lang="ru-RU" sz="3200" dirty="0" smtClean="0"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Для обучения детей рассказыванию в детском саду всегда широко использовались серии картинок и сюжетные картины. Для обучения дошкольников рассказыванию по сериям картинок и по картине применяются разнообразные приемы: </a:t>
            </a:r>
            <a:endParaRPr lang="ru-RU" sz="28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вопросы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,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беседа;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образец рассказа, частичный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образец,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разбор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образца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рассказа;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план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рассказа,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воспроизведение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плана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детьми;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коллективный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разбор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плана;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коллективное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составление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рассказа;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составление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рассказа по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частям;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окончание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рассказа, начатого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воспитателем;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подсказ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, указание 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т.п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ru-RU" sz="36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04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772" y="204395"/>
            <a:ext cx="4325573" cy="32186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33" y="204394"/>
            <a:ext cx="4325573" cy="32186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772" y="3504094"/>
            <a:ext cx="4325573" cy="3218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33" y="3504094"/>
            <a:ext cx="4325573" cy="319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5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767" y="179870"/>
            <a:ext cx="5668646" cy="39866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1648" y="4408098"/>
            <a:ext cx="99548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ru-RU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Картина, которую мы видим, называется «Осень». На картине изображена аллея парка. Мы видим аллею ранним </a:t>
            </a:r>
            <a:r>
              <a:rPr lang="ru-RU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осенним </a:t>
            </a:r>
            <a:r>
              <a:rPr lang="ru-RU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утром. Над аллеей стелется густой холодный туман. Неба и солнца не видно. Деревья на аллее </a:t>
            </a:r>
            <a:r>
              <a:rPr lang="en-US" dirty="0" err="1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gjxnb</a:t>
            </a:r>
            <a:r>
              <a:rPr lang="ru-RU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голые, листья с них уже облетали и лежат на дорожке. Осенний ветер шуршит засохшими листьями и травой вдоль дорожки. Листья и в луже на дорожке. Видно, что в луже и в канале на заднем плане холодная темная вода. Картина вызывает грустное настроение. Она написана неяркими красками. </a:t>
            </a:r>
            <a:endParaRPr lang="ru-RU" dirty="0"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357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407" y="372126"/>
            <a:ext cx="115178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Структура занятия по обучению рассказыванию по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картине</a:t>
            </a:r>
          </a:p>
          <a:p>
            <a:pPr indent="449580" algn="ctr">
              <a:spcAft>
                <a:spcPts val="0"/>
              </a:spcAft>
            </a:pPr>
            <a:endParaRPr lang="ru-RU" sz="32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Организационный момент. Объявление темы занятия.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Создание эмоционального положительного фона (прослушивание отрывка музыкального или литературного произведения, отгадывание загадки, дидактическая игра и т.п.).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Рассматривание картины под руководством педагога. Беседа по картине.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Сообщение плана рассказа по картине педагогом (совместное составление плана с педагогом, самостоятельное составление плана детьми).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Пауза для подготовки детей к рассказыванию.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Рассказ по картине несколькими детьми по частям.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Обобщающий рассказ по картине одним ребенком или педагогом.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Оценка работы детей. Подведение итога занятия. </a:t>
            </a:r>
          </a:p>
        </p:txBody>
      </p:sp>
    </p:spTree>
    <p:extLst>
      <p:ext uri="{BB962C8B-B14F-4D97-AF65-F5344CB8AC3E}">
        <p14:creationId xmlns:p14="http://schemas.microsoft.com/office/powerpoint/2010/main" val="1829837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9496" y="102304"/>
            <a:ext cx="11840583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             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8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                </a:t>
            </a:r>
            <a:r>
              <a:rPr lang="ru-RU" sz="2800" dirty="0" smtClean="0"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Методика обучения пересказу</a:t>
            </a:r>
          </a:p>
          <a:p>
            <a:pPr>
              <a:spcAft>
                <a:spcPts val="0"/>
              </a:spcAft>
            </a:pPr>
            <a:endParaRPr lang="ru-RU" sz="2800" dirty="0" smtClean="0"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Пересказ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сравнительно простой вид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речевой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деятельности. Он представляет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собой связное воспроизведение прослушанного текста. </a:t>
            </a:r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endParaRPr lang="ru-RU" sz="28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Пересказ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это не механическое воспроизведение текста, он обязательно включает в себя элемент творчества. 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7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287" y="1377902"/>
            <a:ext cx="110875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Связная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речь – одна из важных составляющих речевого развития дошкольника. </a:t>
            </a:r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endParaRPr lang="ru-RU" sz="28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endParaRPr lang="ru-RU" sz="28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Связная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речь представляет собой развернутые высказывания, которые связаны между собою по смыслу, по структуре и обеспечивают общение людей. </a:t>
            </a:r>
            <a:endParaRPr lang="ru-RU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912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508" y="386885"/>
            <a:ext cx="117114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Структура занятия по пересказу </a:t>
            </a:r>
            <a:r>
              <a:rPr lang="ru-RU" sz="28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текста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Организационный момент. Сообщение темы занятия.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Первичное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чтение.</a:t>
            </a:r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Беседа с целью уточнения содержания,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словарная работа.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Вторичное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чтение с установкой на запоминание и последующий пересказ.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Сообщение детям плана пересказа или совместное составление плана детьми.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Пауза для подготовки детей к ответам.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Пересказ текста несколькими детьми.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Обобщающий пересказ педагогом или одним из детей.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Оценка работы детей.</a:t>
            </a:r>
          </a:p>
        </p:txBody>
      </p:sp>
    </p:spTree>
    <p:extLst>
      <p:ext uri="{BB962C8B-B14F-4D97-AF65-F5344CB8AC3E}">
        <p14:creationId xmlns:p14="http://schemas.microsoft.com/office/powerpoint/2010/main" val="3898553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0302" y="158261"/>
            <a:ext cx="115997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В саду</a:t>
            </a:r>
            <a:endParaRPr lang="ru-RU" sz="2800" dirty="0" smtClean="0"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Аня гуляет в саду. В саду растут разноцветные цветы. Цветы возле дорожки, на газоне, на клумбе. На клумбе растут разноцветные анютины глазки. Анютины глазки – любимые цветы Ани. </a:t>
            </a: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42" y="1974143"/>
            <a:ext cx="5625698" cy="459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33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9419" y="345617"/>
            <a:ext cx="1128656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28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Мышки</a:t>
            </a:r>
          </a:p>
          <a:p>
            <a:pPr fontAlgn="base">
              <a:spcAft>
                <a:spcPts val="0"/>
              </a:spcAft>
            </a:pPr>
            <a:endParaRPr lang="ru-RU" sz="2800" dirty="0" smtClean="0"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Собрались мышки у своей норки, старые и малые. Глазки у них черненькие, лапки у них маленькие, остренькие зубки, серенькие шубки, ушки кверху торчат, хвостища по земле волочатся.</a:t>
            </a:r>
            <a:b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Собрались мышки, подпольные воровки, думушку думают, совет держат: «Как бы нам, мышкам, сухарь в норку протащить?» Ох, берегитесь мышки! Ваш приятель, Вася, недалеко. Он вас очень любит, лапкой приголубит; хвостик вам помнет, </a:t>
            </a:r>
            <a:r>
              <a:rPr lang="ru-RU" sz="28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шубочки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вам порвет.</a:t>
            </a: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К. Д. Ушинский 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630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25" y="353242"/>
            <a:ext cx="4385630" cy="620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37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1821" y="89854"/>
            <a:ext cx="113923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Структура занятия по пересказу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сказки</a:t>
            </a:r>
          </a:p>
          <a:p>
            <a:pPr indent="457200" algn="ctr">
              <a:spcAft>
                <a:spcPts val="0"/>
              </a:spcAft>
            </a:pPr>
            <a:endParaRPr lang="ru-RU" sz="32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Вводная беседа. Подготовка детей к восприятию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произведения,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его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основной идеи. Создание эмоционального фона восприятия сказки (слушание отрывка музыкального произведения, рассматривание репродукции картины и т.п.). </a:t>
            </a:r>
            <a:endParaRPr lang="ru-RU" sz="32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Выразительное чтение или рассказывание сказки педагогом. </a:t>
            </a:r>
            <a:endParaRPr lang="ru-RU" sz="32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Беседа по содержанию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сказки, словарная работа. </a:t>
            </a:r>
            <a:endParaRPr lang="ru-RU" sz="32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954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7689" y="643466"/>
            <a:ext cx="11426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Повторное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рассказывание сказки педагогом с целью </a:t>
            </a:r>
            <a:r>
              <a:rPr lang="ru-RU" sz="28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закрепле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-</a:t>
            </a: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ния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ее целостного 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восприятия.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Сообщение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детям плана пересказа или составление его с детьми. </a:t>
            </a: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Пауза для обдумывания содержания сказки детьми.</a:t>
            </a: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Пересказ сказки двумя-тремя детьми. (На начальном этапе 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можно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использовать </a:t>
            </a:r>
            <a:r>
              <a:rPr lang="ru-RU" sz="2800" b="1" i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совместный или отраженный пересказ сказки, пересказ по частям, коллективный пересказ, указание, подсказ-напоминание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.)</a:t>
            </a:r>
            <a:endParaRPr lang="ru-RU" sz="28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Оценка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пересказа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130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077" y="1863347"/>
            <a:ext cx="1072178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 обучении детей рассказыванию по памяти используются 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следующие приемы: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демонстрация </a:t>
            </a:r>
            <a:r>
              <a:rPr lang="ru-RU" sz="2800" b="1" i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наглядного </a:t>
            </a: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материала</a:t>
            </a:r>
            <a:r>
              <a:rPr lang="ru-RU" sz="2800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беседа</a:t>
            </a:r>
            <a:r>
              <a:rPr lang="ru-RU" sz="2800" b="1" i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вопросы</a:t>
            </a:r>
            <a:r>
              <a:rPr lang="ru-RU" sz="2800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окончание </a:t>
            </a:r>
            <a:r>
              <a:rPr lang="ru-RU" sz="2800" b="1" i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детьми рассказа, начатого </a:t>
            </a: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педагогом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указания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оценка работы детей</a:t>
            </a:r>
            <a:r>
              <a:rPr lang="ru-RU" sz="28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другие.</a:t>
            </a:r>
          </a:p>
          <a:p>
            <a:pPr>
              <a:spcAft>
                <a:spcPts val="0"/>
              </a:spcAft>
            </a:pPr>
            <a:endParaRPr lang="ru-RU" sz="2800" b="1" i="1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800" b="1" i="1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800" b="1" i="1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indent="45720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21814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r">
              <a:spcAft>
                <a:spcPts val="0"/>
              </a:spcAft>
              <a:buNone/>
            </a:pPr>
            <a:endParaRPr lang="ru-RU" b="1" dirty="0" smtClean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endParaRPr lang="ru-RU" b="1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учитель-логопед </a:t>
            </a:r>
            <a:endParaRPr lang="ru-RU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высшей квалификационной категории,</a:t>
            </a:r>
            <a:endParaRPr lang="ru-RU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Отличник народного образования,</a:t>
            </a:r>
            <a:endParaRPr lang="ru-RU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шеф-редактор издательства </a:t>
            </a:r>
            <a:endParaRPr lang="ru-RU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«ДЕТСТВО-ПРЕСС»</a:t>
            </a:r>
            <a:endParaRPr lang="ru-RU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b="1" dirty="0" err="1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Нищева</a:t>
            </a: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Наталия Валентиновна</a:t>
            </a:r>
            <a:endParaRPr lang="ru-RU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487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5864" y="712280"/>
            <a:ext cx="105389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Как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происходит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развитие связной речи дошкольника в онтогенезе? </a:t>
            </a:r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Простейшая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 связной речи – диалогическая речь начинает развиваться у ребенка третьего года жизни. </a:t>
            </a:r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Ребенок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третьего года участвует в диалоге, сначала отвечая на вопросы взрослого </a:t>
            </a:r>
            <a:r>
              <a:rPr lang="ru-RU" sz="32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однословно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потом постепенно расширяя свои ответы. 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04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982" y="144994"/>
            <a:ext cx="113457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 двум с половиной годам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он все чаще становится инициатором общения и сам начинает задавать собеседнику вопросы. К трем годам жизни у малыша начинается развитие монологической речи. </a:t>
            </a:r>
            <a:endParaRPr lang="ru-RU" sz="24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24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39982" y="1650440"/>
            <a:ext cx="120520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Дошкольник четвертого года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жизни овладел диалогической формой речи и часто выступает инициатором общения, по образцу или предложенному плану может составить описательный рассказ об игрушке, с помощью взрослого может составить рассказ по серии сюжетных картинок или по простой сюжетной картинке. </a:t>
            </a:r>
            <a:endParaRPr lang="ru-RU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983" y="4244196"/>
            <a:ext cx="11822825" cy="1587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Ребенком пятого года жизни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используются различные формы общения (диалогическая и монологическая речь, ситуативная и контекстная речь), он с удовольствием общается со сверстниками и взрослыми, по-прежнему задает взрослым много вопросов. </a:t>
            </a:r>
            <a:endParaRPr lang="ru-RU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63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2074" y="1153061"/>
            <a:ext cx="111413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ru-RU" sz="28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1801" y="560594"/>
            <a:ext cx="11474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Ребенок шестого года жизни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уверенно владеет диалогической и монологической формами речи. У него сформированы навыки близкого к тексту и краткого пересказа, он может составить рассказ по серии картинок и по сюжетной картине по предложенному или составленному вместе со взрослым плану. Проблем в общении со взрослыми и детьми у него не возникает. </a:t>
            </a:r>
            <a:endParaRPr lang="ru-RU" sz="2400" b="1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840" y="3518775"/>
            <a:ext cx="115070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Ребенок седьмого года жизни</a:t>
            </a:r>
            <a:r>
              <a:rPr lang="ru-RU" sz="2400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овладевает развернутой фразовой речью, основными формами устной речи – внешней устной и внутренней, диалогической и монологической. Он владеет пересказом, в том числе с изменением лица рассказчика. Ему доступно составление рассказа по серии картинок, по сюжетной картине, из личного опыта, творческий рассказ. Он сам может составить план рассказа или пересказа текста, выразительно рассказывает стих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и.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8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34" y="0"/>
            <a:ext cx="120485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3600" b="1" dirty="0" smtClean="0"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Методика развития диалогической речи</a:t>
            </a:r>
          </a:p>
          <a:p>
            <a:pPr indent="228600" algn="ctr">
              <a:spcAft>
                <a:spcPts val="0"/>
              </a:spcAft>
            </a:pP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Диалогическая </a:t>
            </a:r>
            <a:r>
              <a:rPr lang="ru-RU" sz="32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речь</a:t>
            </a:r>
            <a:r>
              <a:rPr lang="ru-RU" sz="32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–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наиболее простая форма устной речи, которая служит для общения людей. Х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арактеризуется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смысловым, семантическим и структурным единством,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32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ситуативна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и </a:t>
            </a: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эмоциональна. </a:t>
            </a:r>
            <a:endParaRPr lang="ru-RU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34" y="3468850"/>
            <a:ext cx="118836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Развитие диалогической речи находится в тесной связи с развитием внимания, памяти, мышления, формированием словаря и грамматического строя речи, таких качеств, как общительность, вежливость. 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4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133" y="264508"/>
            <a:ext cx="1144255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Для привлечения ребенка к диалогу можно использовать следующие приемы: </a:t>
            </a:r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ru-RU" sz="3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демонстрация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игрушек, картинок; </a:t>
            </a:r>
            <a:endParaRPr lang="ru-RU" sz="2800" dirty="0" smtClean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обращение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 опыту ребенка; </a:t>
            </a:r>
            <a:endParaRPr lang="ru-RU" sz="2800" dirty="0" smtClean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элементарные вопросы, вызываемые обстоятельствами;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сюжетно-ролевые игры;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индивидуальные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коллективные разговоры, беседы;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образцы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ответов и вопросов; </a:t>
            </a:r>
            <a:endParaRPr lang="ru-RU" sz="2800" dirty="0" smtClean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словесные поручения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 </a:t>
            </a:r>
            <a:r>
              <a:rPr lang="ru-RU" sz="28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совместные трудовые действия.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 smtClean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Такой </a:t>
            </a:r>
            <a:r>
              <a:rPr lang="ru-RU" sz="3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прием как образец речи педагога приобретает в детском саду особое значение. 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097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4438" y="1319022"/>
            <a:ext cx="115956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Одним из действенных приемов развития диалогической речи является беседа. </a:t>
            </a:r>
            <a:endParaRPr lang="ru-RU" sz="2800" dirty="0" smtClean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Беседа представляет собой заранее подготовленный разговор педагога с группой детей на 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определенную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тему.</a:t>
            </a:r>
            <a:r>
              <a:rPr lang="ru-RU" sz="28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2229" y="3836108"/>
            <a:ext cx="113200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беседе можно выделить такие структурные компоненты, как начало, основная часть, окончание. 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98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360" y="1372600"/>
            <a:ext cx="11704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В методической литературе принято выделять следующие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виды рассказывания:</a:t>
            </a:r>
          </a:p>
          <a:p>
            <a:pPr lvl="0"/>
            <a:r>
              <a:rPr lang="ru-RU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рассказывание </a:t>
            </a:r>
            <a:r>
              <a:rPr lang="ru-RU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восприятию: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рассказы-описания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о предметах и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объектах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сравнительные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и объяснительные описательные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рассказы;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сюжетные рассказы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рассказы 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по сериям картинок и по картинам, 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пересказ;</a:t>
            </a:r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рассказывание по памяти (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из личного или коллективного опыта детей</a:t>
            </a:r>
            <a:r>
              <a:rPr lang="ru-RU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ru-R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творческое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рассказывание (</a:t>
            </a:r>
            <a:r>
              <a:rPr lang="ru-RU" sz="2800" dirty="0">
                <a:latin typeface="Segoe UI" panose="020B0502040204020203" pitchFamily="34" charset="0"/>
                <a:cs typeface="Segoe UI" panose="020B0502040204020203" pitchFamily="34" charset="0"/>
              </a:rPr>
              <a:t>рассказывание по воображению).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89613" y="149552"/>
            <a:ext cx="89293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Методика развития монологической речи. Обучение </a:t>
            </a:r>
            <a:r>
              <a:rPr lang="ru-RU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рассказыванию.</a:t>
            </a:r>
            <a:endParaRPr lang="ru-RU" sz="3200" dirty="0"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39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</TotalTime>
  <Words>1203</Words>
  <Application>Microsoft Office PowerPoint</Application>
  <PresentationFormat>Произвольный</PresentationFormat>
  <Paragraphs>133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Octacore</dc:creator>
  <cp:lastModifiedBy>Анастасия</cp:lastModifiedBy>
  <cp:revision>22</cp:revision>
  <dcterms:created xsi:type="dcterms:W3CDTF">2017-02-05T13:02:17Z</dcterms:created>
  <dcterms:modified xsi:type="dcterms:W3CDTF">2022-01-13T12:29:29Z</dcterms:modified>
</cp:coreProperties>
</file>