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21"/>
  </p:notesMasterIdLst>
  <p:sldIdLst>
    <p:sldId id="264" r:id="rId2"/>
    <p:sldId id="266" r:id="rId3"/>
    <p:sldId id="283" r:id="rId4"/>
    <p:sldId id="284" r:id="rId5"/>
    <p:sldId id="285" r:id="rId6"/>
    <p:sldId id="281" r:id="rId7"/>
    <p:sldId id="273" r:id="rId8"/>
    <p:sldId id="267" r:id="rId9"/>
    <p:sldId id="268" r:id="rId10"/>
    <p:sldId id="261" r:id="rId11"/>
    <p:sldId id="272" r:id="rId12"/>
    <p:sldId id="276" r:id="rId13"/>
    <p:sldId id="279" r:id="rId14"/>
    <p:sldId id="280" r:id="rId15"/>
    <p:sldId id="277" r:id="rId16"/>
    <p:sldId id="286" r:id="rId17"/>
    <p:sldId id="287" r:id="rId18"/>
    <p:sldId id="275" r:id="rId19"/>
    <p:sldId id="282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CCCCFF"/>
    <a:srgbClr val="FF9933"/>
    <a:srgbClr val="B1294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-9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7E195-A402-45AF-B672-C48B1BD1C0C5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FBB43E-02E7-48C7-BDD5-CDDC8721F7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78509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58129" y="434162"/>
            <a:ext cx="11075745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963168" y="1820206"/>
            <a:ext cx="103632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963168" y="3685032"/>
            <a:ext cx="103632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9E66DF-9AA3-4AF0-AE82-10C24D0AB74B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92A59D-1151-480A-9535-CF05009E6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70560" y="530352"/>
            <a:ext cx="1091184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9E66DF-9AA3-4AF0-AE82-10C24D0AB74B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92A59D-1151-480A-9535-CF05009E6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533405"/>
            <a:ext cx="26416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11200" y="533403"/>
            <a:ext cx="79248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9E66DF-9AA3-4AF0-AE82-10C24D0AB74B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92A59D-1151-480A-9535-CF05009E6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0560" y="530352"/>
            <a:ext cx="1091184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9E66DF-9AA3-4AF0-AE82-10C24D0AB74B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92A59D-1151-480A-9535-CF05009E6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58129" y="434163"/>
            <a:ext cx="11075745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4459" y="4928616"/>
            <a:ext cx="1091184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4459" y="5624484"/>
            <a:ext cx="1091184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9E66DF-9AA3-4AF0-AE82-10C24D0AB74B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92A59D-1151-480A-9535-CF05009E6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3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40480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9E66DF-9AA3-4AF0-AE82-10C24D0AB74B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92A59D-1151-480A-9535-CF05009E6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9632" y="579438"/>
            <a:ext cx="524256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202892" y="579438"/>
            <a:ext cx="524256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80963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20289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9E66DF-9AA3-4AF0-AE82-10C24D0AB74B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92A59D-1151-480A-9535-CF05009E6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9E66DF-9AA3-4AF0-AE82-10C24D0AB74B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92A59D-1151-480A-9535-CF05009E6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9E66DF-9AA3-4AF0-AE82-10C24D0AB74B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92A59D-1151-480A-9535-CF05009E6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85045" y="533400"/>
            <a:ext cx="39624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385129" y="1447802"/>
            <a:ext cx="39624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015163" y="930144"/>
            <a:ext cx="6168212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9E66DF-9AA3-4AF0-AE82-10C24D0AB74B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92A59D-1151-480A-9535-CF05009E6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8534401" y="434162"/>
            <a:ext cx="3099473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012056"/>
            <a:ext cx="109728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8616949" y="533400"/>
            <a:ext cx="298704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9E66DF-9AA3-4AF0-AE82-10C24D0AB74B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92A59D-1151-480A-9535-CF05009E64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61973" y="435768"/>
            <a:ext cx="7900416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58129" y="434162"/>
            <a:ext cx="11075745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670560" y="4985590"/>
            <a:ext cx="1091184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670560" y="530352"/>
            <a:ext cx="1091184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5035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A9E66DF-9AA3-4AF0-AE82-10C24D0AB74B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8083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1131104" y="6111876"/>
            <a:ext cx="609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E92A59D-1151-480A-9535-CF05009E6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econet.ru/articles/tagged?tag=%D0%BA%D0%B8%D0%BD%D0%B5%D0%B7%D0%B8%D0%BE%D0%BB%D0%BE%D0%B3%D0%B8%D1%8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33460" y="675810"/>
            <a:ext cx="10972800" cy="3206662"/>
          </a:xfrm>
        </p:spPr>
        <p:txBody>
          <a:bodyPr/>
          <a:lstStyle/>
          <a:p>
            <a:pPr algn="ctr"/>
            <a:r>
              <a:rPr lang="ru-RU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Georgia" panose="02040502050405020303" pitchFamily="18" charset="0"/>
              </a:rPr>
              <a:t>Кинезиологические</a:t>
            </a:r>
            <a:r>
              <a:rPr lang="ru-RU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Georgia" panose="02040502050405020303" pitchFamily="18" charset="0"/>
              </a:rPr>
              <a:t> упражнения</a:t>
            </a:r>
            <a:endParaRPr lang="ru-RU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54954" y="4777380"/>
            <a:ext cx="9604903" cy="149816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7584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403412"/>
            <a:ext cx="11661775" cy="1054754"/>
          </a:xfrm>
        </p:spPr>
        <p:txBody>
          <a:bodyPr/>
          <a:lstStyle/>
          <a:p>
            <a:pPr algn="ctr"/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Упражнение «Дом-ежик-замок»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Объект 4" descr="C:\Users\user\Downloads\content_3.jpg"/>
          <p:cNvPicPr>
            <a:picLocks noGrp="1"/>
          </p:cNvPicPr>
          <p:nvPr>
            <p:ph sz="half" idx="4294967295"/>
          </p:nvPr>
        </p:nvPicPr>
        <p:blipFill rotWithShape="1">
          <a:blip r:embed="rId2" cstate="print">
            <a:duotone>
              <a:prstClr val="black"/>
              <a:schemeClr val="accent2">
                <a:lumMod val="40000"/>
                <a:lumOff val="60000"/>
                <a:tint val="45000"/>
                <a:satMod val="400000"/>
              </a:schemeClr>
            </a:duotone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100000"/>
                    </a14:imgEffect>
                    <a14:imgEffect>
                      <a14:brightnessContrast contrast="-22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301" t="6715" r="4322" b="55072"/>
          <a:stretch/>
        </p:blipFill>
        <p:spPr bwMode="auto">
          <a:xfrm>
            <a:off x="0" y="1543050"/>
            <a:ext cx="2870200" cy="2317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 prst="angle"/>
            <a:contourClr>
              <a:srgbClr val="FFFFFF"/>
            </a:contourClr>
          </a:sp3d>
        </p:spPr>
      </p:pic>
      <p:pic>
        <p:nvPicPr>
          <p:cNvPr id="6" name="Рисунок 5" descr="C:\Users\user\Downloads\content_3.jpg"/>
          <p:cNvPicPr/>
          <p:nvPr/>
        </p:nvPicPr>
        <p:blipFill rotWithShape="1"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10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68" t="42720" r="3242" b="26932"/>
          <a:stretch/>
        </p:blipFill>
        <p:spPr bwMode="auto">
          <a:xfrm>
            <a:off x="3781049" y="2701213"/>
            <a:ext cx="4384109" cy="21795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 prst="angle"/>
            <a:contourClr>
              <a:srgbClr val="FFFFFF"/>
            </a:contourClr>
          </a:sp3d>
        </p:spPr>
      </p:pic>
      <p:pic>
        <p:nvPicPr>
          <p:cNvPr id="7" name="Рисунок 6" descr="C:\Users\user\Downloads\content_3.jpg"/>
          <p:cNvPicPr/>
          <p:nvPr/>
        </p:nvPicPr>
        <p:blipFill rotWithShape="1"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10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411" t="71686" r="31251"/>
          <a:stretch/>
        </p:blipFill>
        <p:spPr bwMode="auto">
          <a:xfrm>
            <a:off x="8499709" y="4376533"/>
            <a:ext cx="3162023" cy="20334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 prst="angle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207209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5991" y="515780"/>
            <a:ext cx="10941544" cy="76122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Упражнение «Зайчик-коза-вилка»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 descr="C:\Users\user\Downloads\content_7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513" t="36528" r="6910" b="31917"/>
          <a:stretch/>
        </p:blipFill>
        <p:spPr bwMode="auto">
          <a:xfrm>
            <a:off x="4265370" y="2582917"/>
            <a:ext cx="3462786" cy="23648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C:\Users\user\Downloads\content_7.jpg"/>
          <p:cNvPicPr/>
          <p:nvPr/>
        </p:nvPicPr>
        <p:blipFill rotWithShape="1"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9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566" t="3664" b="63986"/>
          <a:stretch/>
        </p:blipFill>
        <p:spPr bwMode="auto">
          <a:xfrm>
            <a:off x="379921" y="1432034"/>
            <a:ext cx="3677443" cy="23017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C:\Users\user\Downloads\content_7.jpg"/>
          <p:cNvPicPr/>
          <p:nvPr/>
        </p:nvPicPr>
        <p:blipFill rotWithShape="1"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662" t="68649"/>
          <a:stretch/>
        </p:blipFill>
        <p:spPr bwMode="auto">
          <a:xfrm>
            <a:off x="7936162" y="4099034"/>
            <a:ext cx="3947385" cy="22306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807513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296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Упражнение «Ухо-нос»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https://ds04.infourok.ru/uploads/ex/11e3/000457a2-1aa939cc/img17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790" t="57998" r="22740" b="2869"/>
          <a:stretch/>
        </p:blipFill>
        <p:spPr bwMode="auto">
          <a:xfrm>
            <a:off x="535965" y="2254469"/>
            <a:ext cx="4792719" cy="24909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5743976" cy="42002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>
                <a:solidFill>
                  <a:srgbClr val="0070C0"/>
                </a:solidFill>
              </a:rPr>
              <a:t>Левой рукой взяться за кончик носа, правой - за противоположное ухо, затем одновременно опустить руки, хлопнуть в ладоши и поменять их положение. </a:t>
            </a:r>
          </a:p>
        </p:txBody>
      </p:sp>
    </p:spTree>
    <p:extLst>
      <p:ext uri="{BB962C8B-B14F-4D97-AF65-F5344CB8AC3E}">
        <p14:creationId xmlns="" xmlns:p14="http://schemas.microsoft.com/office/powerpoint/2010/main" val="3621240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169" y="231847"/>
            <a:ext cx="11214196" cy="790130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Глазодвигательные упражнения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 descr="https://ds03.infourok.ru/uploads/ex/077d/00059944-d0111074/img32.jpg"/>
          <p:cNvPicPr>
            <a:picLocks noGrp="1" noChangeAspect="1" noChangeArrowheads="1"/>
          </p:cNvPicPr>
          <p:nvPr>
            <p:ph sz="half" idx="4294967295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9141" t="24766" r="2083" b="13068"/>
          <a:stretch/>
        </p:blipFill>
        <p:spPr bwMode="auto">
          <a:xfrm>
            <a:off x="2913529" y="1086411"/>
            <a:ext cx="6369050" cy="5578475"/>
          </a:xfrm>
          <a:prstGeom prst="rect">
            <a:avLst/>
          </a:prstGeom>
          <a:ln w="38100" cap="sq">
            <a:solidFill>
              <a:srgbClr val="FFCCFF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  <a:softEdge rad="12700"/>
          </a:effectLst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9850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1319917" cy="7296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Упражнение «Симметричные рисунки»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 descr="https://arhivurokov.ru/kopilka/uploads/user_file_57b3f39483837/img_user_file_57b3f39483837_1_3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print">
            <a:duotone>
              <a:prstClr val="black"/>
              <a:srgbClr val="CCCCFF">
                <a:tint val="45000"/>
                <a:satMod val="400000"/>
              </a:srgb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166" t="19027" r="4235" b="38891"/>
          <a:stretch/>
        </p:blipFill>
        <p:spPr bwMode="auto">
          <a:xfrm>
            <a:off x="646111" y="1900519"/>
            <a:ext cx="4918846" cy="2687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CCFF"/>
            </a:solidFill>
          </a:ln>
          <a:effectLst>
            <a:reflection blurRad="12700" stA="38000" endPos="28000" dist="5000" dir="5400000" sy="-100000" algn="bl" rotWithShape="0"/>
          </a:effectLst>
          <a:scene3d>
            <a:camera prst="orthographicFront"/>
            <a:lightRig rig="threePt" dir="t"/>
          </a:scene3d>
          <a:sp3d>
            <a:bevelT w="139700" prst="cross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6311535" cy="42002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>
                <a:solidFill>
                  <a:srgbClr val="0070C0"/>
                </a:solidFill>
              </a:rPr>
              <a:t>Рисовать в воздухе обеими руками зеркально симметричные рисунки (начинать лучше с круглого предмета: яблоко, арбуз и т. д. Главное, чтобы ребенок смотрел во время "рисования" на свою руку). </a:t>
            </a:r>
            <a:endParaRPr lang="ru-RU" sz="28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Затем повторить это движение одновременно двумя руками</a:t>
            </a:r>
            <a:r>
              <a:rPr lang="ru-RU" sz="2800" dirty="0">
                <a:solidFill>
                  <a:srgbClr val="0070C0"/>
                </a:solidFill>
              </a:rPr>
              <a:t/>
            </a:r>
            <a:br>
              <a:rPr lang="ru-RU" sz="2800" dirty="0">
                <a:solidFill>
                  <a:srgbClr val="0070C0"/>
                </a:solidFill>
              </a:rPr>
            </a:br>
            <a:endParaRPr lang="ru-RU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73362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373986" cy="792758"/>
          </a:xfrm>
        </p:spPr>
        <p:txBody>
          <a:bodyPr/>
          <a:lstStyle/>
          <a:p>
            <a:pPr algn="ctr"/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«Перекрестные шаги»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 descr="img2 (1).jpg"/>
          <p:cNvPicPr>
            <a:picLocks noChangeAspect="1"/>
          </p:cNvPicPr>
          <p:nvPr/>
        </p:nvPicPr>
        <p:blipFill>
          <a:blip r:embed="rId2" cstate="print"/>
          <a:srcRect t="16196" r="53" b="-2000"/>
          <a:stretch>
            <a:fillRect/>
          </a:stretch>
        </p:blipFill>
        <p:spPr>
          <a:xfrm>
            <a:off x="1766047" y="1201357"/>
            <a:ext cx="8785411" cy="565664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85226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98607" y="268941"/>
            <a:ext cx="5936428" cy="756938"/>
          </a:xfrm>
        </p:spPr>
        <p:txBody>
          <a:bodyPr/>
          <a:lstStyle/>
          <a:p>
            <a:r>
              <a:rPr lang="ru-RU" dirty="0" smtClean="0"/>
              <a:t>«Крюки </a:t>
            </a:r>
            <a:r>
              <a:rPr lang="ru-RU" dirty="0" err="1" smtClean="0"/>
              <a:t>Деннисона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8" name="Содержимое 7" descr="img_user_file_54fedc390a7b6_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t="16694"/>
          <a:stretch>
            <a:fillRect/>
          </a:stretch>
        </p:blipFill>
        <p:spPr>
          <a:xfrm>
            <a:off x="2357718" y="1048870"/>
            <a:ext cx="7862047" cy="491214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9737" y="564777"/>
            <a:ext cx="7612828" cy="609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«Энергетическая зевота»</a:t>
            </a:r>
            <a:endParaRPr lang="ru-RU" dirty="0"/>
          </a:p>
        </p:txBody>
      </p:sp>
      <p:pic>
        <p:nvPicPr>
          <p:cNvPr id="7" name="Содержимое 6" descr="slide_1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t="15085"/>
          <a:stretch>
            <a:fillRect/>
          </a:stretch>
        </p:blipFill>
        <p:spPr>
          <a:xfrm>
            <a:off x="2089429" y="1281953"/>
            <a:ext cx="7977935" cy="4491319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Литература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52604"/>
            <a:ext cx="10515600" cy="533608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Georgia" panose="02040502050405020303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Georgia" panose="02040502050405020303" pitchFamily="18" charset="0"/>
              </a:rPr>
              <a:t>Афонькин</a:t>
            </a: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С.Ю., </a:t>
            </a:r>
            <a:r>
              <a:rPr lang="ru-RU" b="1" dirty="0" err="1">
                <a:solidFill>
                  <a:srgbClr val="0070C0"/>
                </a:solidFill>
                <a:latin typeface="Georgia" panose="02040502050405020303" pitchFamily="18" charset="0"/>
              </a:rPr>
              <a:t>Рузина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 М.С. Страна пальчиковых игр. - СПб., 1997. </a:t>
            </a:r>
            <a:endParaRPr lang="ru-RU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b="1" dirty="0" err="1" smtClean="0">
                <a:solidFill>
                  <a:srgbClr val="0070C0"/>
                </a:solidFill>
                <a:latin typeface="Georgia" panose="02040502050405020303" pitchFamily="18" charset="0"/>
              </a:rPr>
              <a:t>Рузина</a:t>
            </a: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М.С. Пальчиковые и телесные игры для малышей – СПб.: Речь, 2003. </a:t>
            </a:r>
            <a:endParaRPr lang="ru-RU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Сиротюк 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А.Л. Обучение детей с учетом психофизиологии: Практическое руководство для учителей и родителей. – М.: Сфера, 2001. </a:t>
            </a:r>
            <a:endParaRPr lang="ru-RU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b="1" dirty="0" err="1" smtClean="0">
                <a:solidFill>
                  <a:srgbClr val="0070C0"/>
                </a:solidFill>
                <a:latin typeface="Georgia" panose="02040502050405020303" pitchFamily="18" charset="0"/>
              </a:rPr>
              <a:t>Стамбулова</a:t>
            </a: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Н.Б. Опыт использования специальных физических упражнений для развития некоторых психических процессов у младших школьников – М., </a:t>
            </a: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1977</a:t>
            </a:r>
          </a:p>
          <a:p>
            <a:pPr marL="0" indent="0">
              <a:buNone/>
            </a:pPr>
            <a:r>
              <a:rPr lang="ru-RU" b="1" dirty="0" err="1" smtClean="0">
                <a:solidFill>
                  <a:srgbClr val="0070C0"/>
                </a:solidFill>
                <a:latin typeface="Georgia" panose="02040502050405020303" pitchFamily="18" charset="0"/>
              </a:rPr>
              <a:t>Хризман</a:t>
            </a: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Т.П. Развитие функций детского мозга – Л., 1978. </a:t>
            </a:r>
          </a:p>
          <a:p>
            <a:pPr marL="0" indent="0">
              <a:buNone/>
            </a:pPr>
            <a:r>
              <a:rPr lang="ru-RU" b="1" dirty="0" err="1" smtClean="0">
                <a:solidFill>
                  <a:srgbClr val="0070C0"/>
                </a:solidFill>
                <a:latin typeface="Georgia" panose="02040502050405020303" pitchFamily="18" charset="0"/>
              </a:rPr>
              <a:t>Цвынтарный</a:t>
            </a: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В.В. Играем пальчиками и развиваем речь. СПб., 1996. </a:t>
            </a:r>
            <a:endParaRPr lang="ru-RU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b="1" dirty="0" err="1" smtClean="0">
                <a:solidFill>
                  <a:srgbClr val="0070C0"/>
                </a:solidFill>
                <a:latin typeface="Georgia" panose="02040502050405020303" pitchFamily="18" charset="0"/>
              </a:rPr>
              <a:t>Шанина</a:t>
            </a: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Г.Е Упражнения специального </a:t>
            </a:r>
            <a:r>
              <a:rPr lang="ru-RU" b="1" dirty="0" err="1">
                <a:solidFill>
                  <a:srgbClr val="0070C0"/>
                </a:solidFill>
                <a:latin typeface="Georgia" panose="02040502050405020303" pitchFamily="18" charset="0"/>
              </a:rPr>
              <a:t>кинезиологического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 комплекса для восстановления межполушарного взаимодействия у детей и подростков: Учебное пособие – М., 1999.</a:t>
            </a:r>
          </a:p>
          <a:p>
            <a:endParaRPr lang="ru-RU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0686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effectLst>
            <a:glow rad="63500">
              <a:schemeClr val="accent2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>
            <a:prstTxWarp prst="textFadeRight">
              <a:avLst/>
            </a:prstTxWarp>
          </a:bodyPr>
          <a:lstStyle/>
          <a:p>
            <a:pPr algn="ctr"/>
            <a:r>
              <a:rPr lang="ru-RU" dirty="0" smtClean="0"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</a:rPr>
              <a:t>Спасибо за внимание!</a:t>
            </a:r>
            <a:endParaRPr lang="ru-RU" dirty="0"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a:endParaRPr>
          </a:p>
        </p:txBody>
      </p:sp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1154955" y="5593080"/>
            <a:ext cx="8825658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9276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823192" cy="140053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  <a:hlinkClick r:id="rId2"/>
              </a:rPr>
              <a:t>Кинезиология</a:t>
            </a:r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 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–</a:t>
            </a:r>
            <a:b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</a:br>
            <a:r>
              <a:rPr lang="ru-RU" sz="3200" b="1" dirty="0" smtClean="0">
                <a:latin typeface="Georgia" panose="02040502050405020303" pitchFamily="18" charset="0"/>
              </a:rPr>
              <a:t> </a:t>
            </a:r>
            <a:r>
              <a:rPr lang="ru-RU" sz="3200" b="1" dirty="0">
                <a:latin typeface="Georgia" panose="02040502050405020303" pitchFamily="18" charset="0"/>
              </a:rPr>
              <a:t>наука о развитии головного мозга через </a:t>
            </a:r>
            <a:r>
              <a:rPr lang="ru-RU" sz="3200" b="1" dirty="0" smtClean="0">
                <a:latin typeface="Georgia" panose="02040502050405020303" pitchFamily="18" charset="0"/>
              </a:rPr>
              <a:t>движение</a:t>
            </a:r>
            <a:endParaRPr lang="ru-RU" sz="3200" dirty="0"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3703" y="1787122"/>
            <a:ext cx="10515600" cy="4351338"/>
          </a:xfrm>
        </p:spPr>
        <p:txBody>
          <a:bodyPr>
            <a:normAutofit/>
          </a:bodyPr>
          <a:lstStyle/>
          <a:p>
            <a:endParaRPr lang="ru-RU" b="1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Развивающая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работа должна быть направлена от движений к мышлению, а не наоборот. 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Кинезиологические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упражнение – это комплекс движений позволяющих активизировать межполушарное воздействие. 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1048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C:\Users\user\Desktop\0002-002-Sodruzhestvo-polusharij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61" y="285728"/>
            <a:ext cx="11144328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1" descr="C:\Users\user\Desktop\505ff6c2ddbdb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61" y="285728"/>
            <a:ext cx="11144328" cy="6286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712" y="571480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3300"/>
                </a:solidFill>
              </a:rPr>
              <a:t>Применение метода кинезиологии позволяет улучшить:</a:t>
            </a:r>
            <a:r>
              <a:rPr lang="ru-RU" b="1" dirty="0" smtClean="0">
                <a:solidFill>
                  <a:srgbClr val="FF3300"/>
                </a:solidFill>
              </a:rPr>
              <a:t/>
            </a:r>
            <a:br>
              <a:rPr lang="ru-RU" b="1" dirty="0" smtClean="0">
                <a:solidFill>
                  <a:srgbClr val="FF3300"/>
                </a:solidFill>
              </a:rPr>
            </a:br>
            <a:endParaRPr lang="ru-RU" b="1" dirty="0">
              <a:solidFill>
                <a:srgbClr val="FF33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521441" y="6072207"/>
            <a:ext cx="60959" cy="53957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38216" y="1714488"/>
            <a:ext cx="2571768" cy="78581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Речь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5" name="Стрелка вниз 4"/>
          <p:cNvSpPr/>
          <p:nvPr/>
        </p:nvSpPr>
        <p:spPr>
          <a:xfrm rot="1848860">
            <a:off x="4302867" y="1395219"/>
            <a:ext cx="857256" cy="7837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трелка вниз 5"/>
          <p:cNvSpPr/>
          <p:nvPr/>
        </p:nvSpPr>
        <p:spPr>
          <a:xfrm rot="19662281">
            <a:off x="7166095" y="1396998"/>
            <a:ext cx="857256" cy="7837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286765" y="1714488"/>
            <a:ext cx="2857520" cy="78581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Внимание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 rot="1848860">
            <a:off x="4779120" y="2752541"/>
            <a:ext cx="857256" cy="7837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33467" y="3214686"/>
            <a:ext cx="3333773" cy="78581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 Снижает утомляемость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1" name="Стрелка вниз 10"/>
          <p:cNvSpPr/>
          <p:nvPr/>
        </p:nvSpPr>
        <p:spPr>
          <a:xfrm rot="19662281">
            <a:off x="6975593" y="2754320"/>
            <a:ext cx="857256" cy="7837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Стрелка вниз 11"/>
          <p:cNvSpPr/>
          <p:nvPr/>
        </p:nvSpPr>
        <p:spPr>
          <a:xfrm rot="19662281">
            <a:off x="6785093" y="4325957"/>
            <a:ext cx="857256" cy="7837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286765" y="3214686"/>
            <a:ext cx="2857520" cy="78581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Моторику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810512" y="4786322"/>
            <a:ext cx="3714776" cy="107157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Повышает интеллектуальные способности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5" name="Стрелка вниз 14"/>
          <p:cNvSpPr/>
          <p:nvPr/>
        </p:nvSpPr>
        <p:spPr>
          <a:xfrm rot="1848860">
            <a:off x="4969621" y="4324177"/>
            <a:ext cx="857256" cy="7837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142966" y="4786322"/>
            <a:ext cx="3905277" cy="11430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Повышает познавательные способности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230" y="465268"/>
            <a:ext cx="10911840" cy="1051560"/>
          </a:xfrm>
        </p:spPr>
        <p:txBody>
          <a:bodyPr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Возможности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кинезиологии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8885" y="1576928"/>
            <a:ext cx="8946541" cy="4195481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Активизация стволовых отделов мозга;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Успокоение и релаксации;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Развитие межполушарного взаимодействия;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Синхронизация работы полушарий;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Развитие мелкой моторики;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Развитие психических процессов;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Устранение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дислексии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и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дисграфии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Активизация мыслительной деятельности;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Улучшение эмоционального состояния и повышение настроения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4347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418" y="377731"/>
            <a:ext cx="10911840" cy="1051560"/>
          </a:xfrm>
        </p:spPr>
        <p:txBody>
          <a:bodyPr/>
          <a:lstStyle/>
          <a:p>
            <a:pPr algn="ctr"/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Упражнение «Колечко»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 descr="C:\Users\user\Downloads\content_8.jpg"/>
          <p:cNvPicPr>
            <a:picLocks noGrp="1"/>
          </p:cNvPicPr>
          <p:nvPr>
            <p:ph sz="half" idx="1"/>
          </p:nvPr>
        </p:nvPicPr>
        <p:blipFill rotWithShape="1">
          <a:blip r:embed="rId2" cstate="print">
            <a:duotone>
              <a:prstClr val="black"/>
              <a:schemeClr val="tx2">
                <a:lumMod val="40000"/>
                <a:lumOff val="60000"/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0000" b="17156"/>
          <a:stretch/>
        </p:blipFill>
        <p:spPr bwMode="auto">
          <a:xfrm>
            <a:off x="646111" y="1853248"/>
            <a:ext cx="2482700" cy="30563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224462" y="1568918"/>
            <a:ext cx="7122695" cy="4687419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Поочередно и как можно быстрее перебирай­те пальцы рук, соединяя в кольцо с большим пальцем по­следовательно указательный, средний и т.д. Проба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выполняется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в прямом (от указательного пальца к мизинцу) и в обратном (от мизинца к указательному пальцу) порядке. Вначале упражнение выполняется каждой рукой отдельно, затем вместе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7220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852" y="286870"/>
            <a:ext cx="11067834" cy="1015048"/>
          </a:xfrm>
        </p:spPr>
        <p:txBody>
          <a:bodyPr/>
          <a:lstStyle/>
          <a:p>
            <a:pPr algn="ctr"/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Упражнение «Кулак-ребро Ладонь»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10" name="Объект 9" descr="C:\Users\user\Downloads\content_1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78" t="39858" r="-843" b="24813"/>
          <a:stretch/>
        </p:blipFill>
        <p:spPr bwMode="auto">
          <a:xfrm>
            <a:off x="2127183" y="3060895"/>
            <a:ext cx="2404920" cy="1915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user\Downloads\content_1.jpg"/>
          <p:cNvPicPr/>
          <p:nvPr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017" t="4985" r="1252" b="60836"/>
          <a:stretch/>
        </p:blipFill>
        <p:spPr bwMode="auto">
          <a:xfrm>
            <a:off x="510139" y="1309101"/>
            <a:ext cx="2416551" cy="17517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C:\Users\user\Downloads\content_1.jpg"/>
          <p:cNvPicPr/>
          <p:nvPr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503" t="70839"/>
          <a:stretch/>
        </p:blipFill>
        <p:spPr bwMode="auto">
          <a:xfrm>
            <a:off x="3686475" y="4745255"/>
            <a:ext cx="2303837" cy="178508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6137517" y="2109193"/>
            <a:ext cx="548017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Ребенку показывают три поло­жения руки на плоскости стола, последовательно сменяю­щих друг друга. Ладонь на плоскости, ладонь сжатая в ку­лак, ладонь ребром на плоскости стола, распрямленная ла­донь на плоскости стола. Ребенок выполняет пробу вместе с педагогом, затем по памяти в течение 8—10 повторений моторной программы. Проба выполняется сначала правой рукой, потом — левой, затем — двумя руками вместе. При усвоении программы или при затруднениях в выполнении педагог предлагает ребенку помогать себе командами («ку­лак—ребро—ладонь»), произносимыми вслух или про себя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2489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278" y="225331"/>
            <a:ext cx="10911840" cy="1051560"/>
          </a:xfrm>
        </p:spPr>
        <p:txBody>
          <a:bodyPr/>
          <a:lstStyle/>
          <a:p>
            <a:pPr algn="ctr"/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Упражнение «Фонарики»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4" name="Объект 3" descr="C:\Users\user\Downloads\content_2.jpg"/>
          <p:cNvPicPr>
            <a:picLocks noGrp="1"/>
          </p:cNvPicPr>
          <p:nvPr>
            <p:ph sz="half" idx="1"/>
          </p:nvPr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0000" contras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t="7013" r="-723" b="49441"/>
          <a:stretch/>
        </p:blipFill>
        <p:spPr bwMode="auto">
          <a:xfrm>
            <a:off x="646111" y="1434164"/>
            <a:ext cx="3271371" cy="20790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5703318" cy="4200245"/>
          </a:xfrm>
        </p:spPr>
        <p:txBody>
          <a:bodyPr>
            <a:normAutofit fontScale="85000" lnSpcReduction="20000"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ru-RU" dirty="0">
                <a:solidFill>
                  <a:srgbClr val="0070C0"/>
                </a:solidFill>
              </a:rPr>
              <a:t>Читать стихотворение и на каждую фразу делать одновременно обеими кистями рук соответствующие движения: сжимаем и разжимаем </a:t>
            </a:r>
            <a:r>
              <a:rPr lang="ru-RU" dirty="0" smtClean="0">
                <a:solidFill>
                  <a:srgbClr val="0070C0"/>
                </a:solidFill>
              </a:rPr>
              <a:t>пальцы</a:t>
            </a:r>
          </a:p>
          <a:p>
            <a:pPr lvl="0"/>
            <a:endParaRPr lang="ru-RU" dirty="0">
              <a:solidFill>
                <a:srgbClr val="0070C0"/>
              </a:solidFill>
            </a:endParaRPr>
          </a:p>
          <a:p>
            <a:pPr marL="0" lvl="0" indent="0"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70C0"/>
                </a:solidFill>
              </a:rPr>
              <a:t>Мы фонарики зажжем,</a:t>
            </a:r>
            <a:endParaRPr lang="ru-RU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70C0"/>
                </a:solidFill>
              </a:rPr>
              <a:t>А потом гулять пойдем.</a:t>
            </a:r>
            <a:endParaRPr lang="ru-RU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70C0"/>
                </a:solidFill>
              </a:rPr>
              <a:t>Вот фонарики сияют,</a:t>
            </a:r>
            <a:endParaRPr lang="ru-RU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70C0"/>
                </a:solidFill>
              </a:rPr>
              <a:t>Нам дорогу освещают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5" name="Рисунок 4" descr="C:\Users\user\Downloads\content_2.jpg"/>
          <p:cNvPicPr/>
          <p:nvPr/>
        </p:nvPicPr>
        <p:blipFill rotWithShape="1"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6000" contrast="-6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0363" b="1"/>
          <a:stretch/>
        </p:blipFill>
        <p:spPr bwMode="auto">
          <a:xfrm>
            <a:off x="1601710" y="3625607"/>
            <a:ext cx="3846970" cy="28683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612709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379</TotalTime>
  <Words>431</Words>
  <Application>Microsoft Office PowerPoint</Application>
  <PresentationFormat>Произвольный</PresentationFormat>
  <Paragraphs>55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Аспект</vt:lpstr>
      <vt:lpstr>Кинезиологические упражнения</vt:lpstr>
      <vt:lpstr>Кинезиология –  наука о развитии головного мозга через движение</vt:lpstr>
      <vt:lpstr>Слайд 3</vt:lpstr>
      <vt:lpstr>Слайд 4</vt:lpstr>
      <vt:lpstr>Применение метода кинезиологии позволяет улучшить: </vt:lpstr>
      <vt:lpstr>Возможности кинезиологии</vt:lpstr>
      <vt:lpstr>Упражнение «Колечко»</vt:lpstr>
      <vt:lpstr>Упражнение «Кулак-ребро Ладонь»</vt:lpstr>
      <vt:lpstr>Упражнение «Фонарики»</vt:lpstr>
      <vt:lpstr>Упражнение «Дом-ежик-замок»</vt:lpstr>
      <vt:lpstr>Упражнение «Зайчик-коза-вилка»</vt:lpstr>
      <vt:lpstr>Упражнение «Ухо-нос»</vt:lpstr>
      <vt:lpstr>Глазодвигательные упражнения</vt:lpstr>
      <vt:lpstr>Упражнение «Симметричные рисунки»</vt:lpstr>
      <vt:lpstr>«Перекрестные шаги»</vt:lpstr>
      <vt:lpstr>«Крюки Деннисона»</vt:lpstr>
      <vt:lpstr>«Энергетическая зевота»</vt:lpstr>
      <vt:lpstr>Литература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Dou33</cp:lastModifiedBy>
  <cp:revision>30</cp:revision>
  <dcterms:created xsi:type="dcterms:W3CDTF">2018-04-08T10:25:34Z</dcterms:created>
  <dcterms:modified xsi:type="dcterms:W3CDTF">2019-01-31T12:17:33Z</dcterms:modified>
</cp:coreProperties>
</file>