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411" autoAdjust="0"/>
  </p:normalViewPr>
  <p:slideViewPr>
    <p:cSldViewPr>
      <p:cViewPr varScale="1">
        <p:scale>
          <a:sx n="95" d="100"/>
          <a:sy n="95" d="100"/>
        </p:scale>
        <p:origin x="-20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5185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7"/>
          </a:xfrm>
        </p:spPr>
        <p:txBody>
          <a:bodyPr>
            <a:noAutofit/>
          </a:bodyPr>
          <a:lstStyle/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sz="3200" b="1" dirty="0" smtClean="0">
                <a:solidFill>
                  <a:srgbClr val="0F243E"/>
                </a:solidFill>
                <a:latin typeface="Times New Roman"/>
                <a:ea typeface="Times New Roman"/>
              </a:rPr>
              <a:t/>
            </a:r>
            <a:br>
              <a:rPr lang="ru-RU" sz="3200" b="1" dirty="0" smtClean="0">
                <a:solidFill>
                  <a:srgbClr val="0F243E"/>
                </a:solidFill>
                <a:latin typeface="Times New Roman"/>
                <a:ea typeface="Times New Roman"/>
              </a:rPr>
            </a:br>
            <a:r>
              <a:rPr lang="ru-RU" sz="3200" b="1" dirty="0" smtClean="0">
                <a:solidFill>
                  <a:srgbClr val="0F243E"/>
                </a:solidFill>
                <a:latin typeface="Times New Roman"/>
                <a:ea typeface="Times New Roman"/>
              </a:rPr>
              <a:t>Музыкальная </a:t>
            </a:r>
            <a:br>
              <a:rPr lang="ru-RU" sz="3200" b="1" dirty="0" smtClean="0">
                <a:solidFill>
                  <a:srgbClr val="0F243E"/>
                </a:solidFill>
                <a:latin typeface="Times New Roman"/>
                <a:ea typeface="Times New Roman"/>
              </a:rPr>
            </a:br>
            <a:r>
              <a:rPr lang="ru-RU" sz="3200" b="1" dirty="0" smtClean="0">
                <a:solidFill>
                  <a:srgbClr val="0F243E"/>
                </a:solidFill>
                <a:latin typeface="Times New Roman"/>
                <a:ea typeface="Times New Roman"/>
              </a:rPr>
              <a:t>    предметно-развивающая </a:t>
            </a:r>
            <a:r>
              <a:rPr lang="ru-RU" sz="3200" b="1" dirty="0">
                <a:solidFill>
                  <a:srgbClr val="0F243E"/>
                </a:solidFill>
                <a:latin typeface="Times New Roman"/>
                <a:ea typeface="Times New Roman"/>
              </a:rPr>
              <a:t>среда </a:t>
            </a:r>
            <a:r>
              <a:rPr lang="ru-RU" sz="3200" b="1" dirty="0" smtClean="0">
                <a:solidFill>
                  <a:srgbClr val="0F243E"/>
                </a:solidFill>
                <a:latin typeface="Times New Roman"/>
                <a:ea typeface="Times New Roman"/>
              </a:rPr>
              <a:t>ГБДОУ</a:t>
            </a:r>
            <a:r>
              <a:rPr lang="ru-RU" sz="2800" dirty="0">
                <a:latin typeface="Times New Roman"/>
                <a:ea typeface="Times New Roman"/>
              </a:rPr>
              <a:t/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772816"/>
            <a:ext cx="7056784" cy="4896544"/>
          </a:xfrm>
        </p:spPr>
        <p:txBody>
          <a:bodyPr>
            <a:normAutofit fontScale="70000" lnSpcReduction="20000"/>
          </a:bodyPr>
          <a:lstStyle/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Известно, что музыкальное развитие ребенка обусловлено не только занятиями с педагогом, но и возможностью самостоятельно играть, экспериментировать с музыкальными игрушками, свободно заниматься творческим </a:t>
            </a:r>
            <a:r>
              <a:rPr lang="ru-RU" dirty="0" err="1">
                <a:solidFill>
                  <a:srgbClr val="0F243E"/>
                </a:solidFill>
                <a:latin typeface="Times New Roman"/>
                <a:ea typeface="Times New Roman"/>
              </a:rPr>
              <a:t>музицировани­ем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. Самостоятельная творческая деятельность ребенка возможна при условии создания специ­альной предметно-развивающей среды. Хорошо организованная музыкальная среда способствует поддержанию эмоционального благополучия де­тей и их эстетическому развитию. Огромное зна­чение для развития у детей самостоятельности, инициативности в музыкальной деятельности имеют оборудование, пособия, которые успеш­но используются детьми в их самостоятельных и специально организованных музыкально-твор­ческих проявлениях.  </a:t>
            </a:r>
            <a:endParaRPr lang="ru-RU" sz="2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98624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86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5234136"/>
          </a:xfrm>
        </p:spPr>
        <p:txBody>
          <a:bodyPr>
            <a:normAutofit fontScale="62500" lnSpcReduction="20000"/>
          </a:bodyPr>
          <a:lstStyle/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b="1" i="1" dirty="0">
                <a:solidFill>
                  <a:srgbClr val="0F243E"/>
                </a:solidFill>
                <a:latin typeface="Times New Roman"/>
                <a:ea typeface="Times New Roman"/>
              </a:rPr>
              <a:t>Перечень материалов для детей</a:t>
            </a:r>
            <a:r>
              <a:rPr lang="ru-RU" sz="2400" b="1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r>
              <a:rPr lang="ru-RU" sz="2400" b="1" i="1" dirty="0">
                <a:solidFill>
                  <a:srgbClr val="0F243E"/>
                </a:solidFill>
                <a:latin typeface="Times New Roman"/>
                <a:ea typeface="Times New Roman"/>
              </a:rPr>
              <a:t>4—5</a:t>
            </a:r>
            <a:r>
              <a:rPr lang="ru-RU" sz="2400" b="1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r>
              <a:rPr lang="ru-RU" sz="2400" b="1" i="1" dirty="0">
                <a:solidFill>
                  <a:srgbClr val="0F243E"/>
                </a:solidFill>
                <a:latin typeface="Times New Roman"/>
                <a:ea typeface="Times New Roman"/>
              </a:rPr>
              <a:t>лет (средней группы детского сада):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1400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В музыкальной зоне для самостоятельной де­ятельности детей 4-5 лет целесообразно иметь пособия для младшей группы (перечисленные выше), а также дополнительно: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•металлофон;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•шумовые инструменты для детского оркест­ра;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•книжки-малютки «Мы поем» (в них яркие ил­люстрации к знакомым песенкам);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 •</a:t>
            </a:r>
            <a:r>
              <a:rPr lang="ru-RU" sz="2400" dirty="0" err="1">
                <a:solidFill>
                  <a:srgbClr val="0F243E"/>
                </a:solidFill>
                <a:latin typeface="Times New Roman"/>
                <a:ea typeface="Times New Roman"/>
              </a:rPr>
              <a:t>фланелеграф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 или магнитная доска;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•музыкально-дидактические игры: «Три мед­ведя», «Узнай и назови», «В лесу», «Наш ор­кестр», «Цветик-</a:t>
            </a:r>
            <a:r>
              <a:rPr lang="ru-RU" sz="2400" dirty="0" err="1">
                <a:solidFill>
                  <a:srgbClr val="0F243E"/>
                </a:solidFill>
                <a:latin typeface="Times New Roman"/>
                <a:ea typeface="Times New Roman"/>
              </a:rPr>
              <a:t>семицветик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", «Угадай коло­кольчик» и др.;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•атрибуты к подвижным музыкальным играм: «Кошка и котята», «Курочка и петушок». «Зайцы и медведь», «Лётчики» и др.;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•музыкальные лесенки (трехступенчатая и пя­тиступенчатая), на которых находятся ма­ленькая и большая птички или маленькая и  большая матрешка;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•ленточки, цветные платочки, яркие султан­чики и т.п. (атрибуты к танцевальным имп­ровизациям но сезону;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•ширма настольная и набор игрушек;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•музыкальные игрушки (звучащие и шумовые) для творческого </a:t>
            </a:r>
            <a:r>
              <a:rPr lang="ru-RU" sz="2400" dirty="0" err="1">
                <a:solidFill>
                  <a:srgbClr val="0F243E"/>
                </a:solidFill>
                <a:latin typeface="Times New Roman"/>
                <a:ea typeface="Times New Roman"/>
              </a:rPr>
              <a:t>музицирования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: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 магнитофон и набор программных аудиоза­писей.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270523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86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5234136"/>
          </a:xfrm>
        </p:spPr>
        <p:txBody>
          <a:bodyPr>
            <a:normAutofit fontScale="55000" lnSpcReduction="20000"/>
          </a:bodyPr>
          <a:lstStyle/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b="1" i="1" dirty="0">
                <a:solidFill>
                  <a:srgbClr val="0F243E"/>
                </a:solidFill>
                <a:latin typeface="Times New Roman"/>
                <a:ea typeface="Times New Roman"/>
              </a:rPr>
              <a:t>Перечень материалов для детей 5-6 лет (старшей группы детского сада):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1400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Дополнительно к материалам средней группы используется следующее: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 погремушки, бубны, барабаны, треугольники и др.;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•музыкальные игрушки-инструменты с диато­ническим и хроматическим звуком (металло­фон, пианино, баян, аккордеон, флейта);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•иллюстрации по теме «Времена года»;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•музыкальные игрушки самоделки (шумовой оркестр);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•портреты композиторов;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•иллюстрации из «Музыкального букваря»;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•музыкально-дидактические игры: «Пчелка». «Музыкальное лото», «Узнан и назови», «Сту­пеньки», «Повтори звуки», «Три поросенка», «Волшебный волчок», «Музыкальный парово­зик», "Угадай, что звучит и  др.;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•атрибуты к подвижным играм ( «Хоровод в ле­су», «Ворон», «Кот и мыши» и др.);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 детские рисунки к песенкам и знакомым му­зыкальным произведениям;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•ширмы: настольная и ширма по росту детей;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•музыкальные лесенки трех-, пяти- и </a:t>
            </a:r>
            <a:r>
              <a:rPr lang="ru-RU" sz="2400" dirty="0" err="1">
                <a:solidFill>
                  <a:srgbClr val="0F243E"/>
                </a:solidFill>
                <a:latin typeface="Times New Roman"/>
                <a:ea typeface="Times New Roman"/>
              </a:rPr>
              <a:t>семиступенчатые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 — озвученные;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 атрибуты для детского танцевального твор­чества: элементы костюмов к знакомым на­родным танцам;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•разноцветные перышки, разноцветные перчатки для музыкальных импровизаций за ширмой и другие атрибуты;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•атрибуты к танцевальным импровизаци­ям по сезону — листики, снежинки, цветы и т.д.):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•магнитофон и набор программных аудиоза­писей или дисков.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270523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86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6264696"/>
          </a:xfrm>
        </p:spPr>
        <p:txBody>
          <a:bodyPr>
            <a:normAutofit fontScale="32500" lnSpcReduction="20000"/>
          </a:bodyPr>
          <a:lstStyle/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b="1" i="1" dirty="0">
                <a:solidFill>
                  <a:srgbClr val="0F243E"/>
                </a:solidFill>
                <a:latin typeface="Times New Roman"/>
                <a:ea typeface="Times New Roman"/>
              </a:rPr>
              <a:t>Перечень материалов для детей 6-7лет (подготовительной группы детского сада):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800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•музыкальные инструменты (маракасы, бубны, арфа, детское пианино, металлофон, коло­кольчики, треугольники, флейты, барабаны и др.);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•портреты композиторов;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•иллюстрации по теме «Времена года»;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•картинки к пособию «Музыкальный бук­варь»;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•альбомы: «Мы рисуем песенку» или «Мы ри­суем и поем» с рисунками детей, в которых они отражают свои эмоции и чувства о про­слушанных музыкальных произведениях и по­любившихся песнях;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•графическое пособие «Эмоции» (карточки, на которых изображены лица с разными эмо­циональными настроениями) для определе­ния характера мелодии при слушании про­изведений;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•альбомы для рассматривания: «Симфони­ческий оркестр», "Народные инструменты», «Танцы народов мира» и т. п.;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•музыкальные лесенки (трех-, пяти- и </a:t>
            </a:r>
            <a:r>
              <a:rPr lang="ru-RU" sz="4300" dirty="0" err="1">
                <a:solidFill>
                  <a:srgbClr val="0F243E"/>
                </a:solidFill>
                <a:latin typeface="Times New Roman"/>
                <a:ea typeface="Times New Roman"/>
              </a:rPr>
              <a:t>семиступенчатые</a:t>
            </a: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 — озвученные);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•набор самодельных инструментов для шумового оркестра;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•музыкально-дидактические игры: «Три поро­сенка», «Три цветка», «Музыкальный зонтик», «Ритмическое лото», «Найди землянички», «Ритмические кубики», «Назови композито­ра музыки», «Веселая пластинка», «Музыкаль­ные птенчики» и т.д.;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атрибуты к подвижным играм (например, «Здравствуй, осень», «Космонавты» и т.п.);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•атрибуты для детского танцевального твор­чества, элементы костюмов к знакомым на­родным танцам (косынки, веночки, шляпы) и атрибуты к танцевальным импровизаци­ям по сезону (листики, снежинки, цветы и т.д.); разноцветные перчатки, султанчики, газовые платочки или шарфы, разноцветные ленточки, разноцветные перышки для музыкально-танцевальных импровизаций;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4300" dirty="0">
                <a:solidFill>
                  <a:srgbClr val="0F243E"/>
                </a:solidFill>
                <a:latin typeface="Times New Roman"/>
                <a:ea typeface="Times New Roman"/>
              </a:rPr>
              <a:t>•магнитофон и набор программных аудиозаписей или дисков. </a:t>
            </a:r>
            <a:endParaRPr lang="ru-RU" sz="34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0F243E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071959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5185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6672"/>
            <a:ext cx="7232848" cy="5832648"/>
          </a:xfrm>
        </p:spPr>
        <p:txBody>
          <a:bodyPr>
            <a:normAutofit fontScale="92500" lnSpcReduction="10000"/>
          </a:bodyPr>
          <a:lstStyle/>
          <a:p>
            <a:pPr lvl="0"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Предметная среда должна быть максимально обеспеченной разнообразны­ми музыкально-дидактическими материалами. При создании предметно-развивающей среды необходимо учитывать и половозрастные осо­бенности дошкольников. Желательно, чтобы дети принимали участие в оформлении и пре­образовании предметно-развивающей среды в группе, а воспитатель незаметно и мудро на­правлял бы активность своих воспитанников.</a:t>
            </a:r>
            <a:endParaRPr lang="ru-RU" sz="2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Развитие творческого начала детей во многом зависит от оборудования и его привлекатель­ности. Необходимы оригинальность, простота, привлекательность, доступность, а также доста­точное количество ассортимента инструментов, дидактических пособий, демонстрационного материала, атрибутов и т.д.</a:t>
            </a:r>
            <a:endParaRPr lang="ru-RU" sz="2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Желательно иметь различные музыкальные игрушки и пособия, которые дети могут перено­сить для игры в другие места (например, в раз­девалку или спальню). А для самостоятельной музыкальной деятельности на прогулке желательно из­готовить "пирамидки» и «кубы».</a:t>
            </a:r>
            <a:endParaRPr lang="ru-RU" sz="2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856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6400800" cy="5234136"/>
          </a:xfrm>
        </p:spPr>
        <p:txBody>
          <a:bodyPr>
            <a:noAutofit/>
          </a:bodyPr>
          <a:lstStyle/>
          <a:p>
            <a:pPr lvl="0"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 smtClean="0">
                <a:solidFill>
                  <a:srgbClr val="0F243E"/>
                </a:solidFill>
                <a:latin typeface="Times New Roman"/>
                <a:ea typeface="Times New Roman"/>
              </a:rPr>
              <a:t>Музыкальные </a:t>
            </a: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пирамиды сделаны из плотного картона и оклеены самоклеющейся цветной бумагой, на одной грани вырезано отверстие, внутри пирамидки находятся шумовые инстру­менты (</a:t>
            </a:r>
            <a:r>
              <a:rPr lang="ru-RU" sz="2200" dirty="0" err="1">
                <a:solidFill>
                  <a:srgbClr val="0F243E"/>
                </a:solidFill>
                <a:latin typeface="Times New Roman"/>
                <a:ea typeface="Times New Roman"/>
              </a:rPr>
              <a:t>маракасики</a:t>
            </a: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, деревянные палочки и т.п.), а на гранях наклеены пластмассовые крючки, на которых держатся: маленький металлофон, колокольчики, бубенцы, бубен и т.п. Музыкаль­ные кубы изготавливаются аналогично.</a:t>
            </a:r>
            <a:endParaRPr lang="ru-RU" sz="2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Для хранения шумового оркестра можно использовать «музыкальные лукошки» или «музыкальные корзинки». Они очень удобны для прогулок. В них можно переносить шумовые инструменты и платочки, ленточки для импровизированных танцев на участке.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536856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5185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5234136"/>
          </a:xfrm>
        </p:spPr>
        <p:txBody>
          <a:bodyPr>
            <a:normAutofit/>
          </a:bodyPr>
          <a:lstStyle/>
          <a:p>
            <a:pPr lvl="0"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Корзинки оформляются в за­висимости от времени года (весенняя корзинка, зимняя, летняя или осенняя).</a:t>
            </a:r>
            <a:endParaRPr lang="ru-RU" sz="2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/>
            <a:r>
              <a:rPr lang="ru-RU" sz="2200" dirty="0">
                <a:solidFill>
                  <a:srgbClr val="0F243E"/>
                </a:solidFill>
                <a:latin typeface="Times New Roman"/>
                <a:ea typeface="Calibri"/>
              </a:rPr>
              <a:t>Одним из условий успешного музыкального развития дошкольника является наличие в груп­повых музыкальных уголках разнообразного дидактического материала. С его помощью воз­можно решать разнообразные развивающие, воспитательные задачи в доступной для дошколь­ника игровой форме (например, развитие чувства ритма, тембрового, динамического слуха и т.д.). Педагогическая ценность музыкально-дидакти­ческих игр заключается в том, что они открывают перед ребенком путь применения полученных знаний и навыков в повседневной жизни. Музы­кально-дидактические игры должны быть разно­образны по содержанию и красочно </a:t>
            </a:r>
            <a:endParaRPr lang="ru-RU" sz="2200" dirty="0">
              <a:solidFill>
                <a:prstClr val="black">
                  <a:tint val="75000"/>
                </a:prstClr>
              </a:solidFill>
            </a:endParaRPr>
          </a:p>
          <a:p>
            <a:pPr lvl="0"/>
            <a:endParaRPr lang="ru-RU" sz="2200" dirty="0">
              <a:solidFill>
                <a:prstClr val="black">
                  <a:tint val="75000"/>
                </a:prst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85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5185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5234136"/>
          </a:xfrm>
        </p:spPr>
        <p:txBody>
          <a:bodyPr>
            <a:normAutofit/>
          </a:bodyPr>
          <a:lstStyle/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оформлены, тогда они будут привлекать внимание детей, вызывать желание петь и слушать музыку.</a:t>
            </a:r>
            <a:endParaRPr lang="ru-RU" sz="22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Для того, чтобы у детей постоянно поддерживался интерес к самостоятельной музыкальной деятельности, необходимо время от времени (1-2раза в месяц) обновлять пособия в музыкаль­ном уголке, вносить новое оборудование.</a:t>
            </a:r>
            <a:endParaRPr lang="ru-RU" sz="22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200" dirty="0">
                <a:solidFill>
                  <a:srgbClr val="0F243E"/>
                </a:solidFill>
                <a:latin typeface="Times New Roman"/>
                <a:ea typeface="Times New Roman"/>
              </a:rPr>
              <a:t>Созданная «по законам красоты» среда спо­собствует пониманию детьми прекрасного, воспитанию у них художественного вкуса и эсте­тического отношения к окружающему, развитию творческих способностей. Такая среда вызывает у детей чувство радости, восторга, создает эмо­ционально-положительное отношение к детям, детскому учреждению,  желание посещать его.</a:t>
            </a:r>
            <a:endParaRPr lang="ru-RU" sz="2200" dirty="0">
              <a:latin typeface="Times New Roman"/>
              <a:ea typeface="Times New Roman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674551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5185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5234136"/>
          </a:xfrm>
        </p:spPr>
        <p:txBody>
          <a:bodyPr>
            <a:normAutofit/>
          </a:bodyPr>
          <a:lstStyle/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sz="2400" b="1" dirty="0">
                <a:solidFill>
                  <a:srgbClr val="0F243E"/>
                </a:solidFill>
                <a:latin typeface="Times New Roman"/>
                <a:ea typeface="Times New Roman"/>
              </a:rPr>
              <a:t>При создании музыкальных зон в </a:t>
            </a:r>
            <a:r>
              <a:rPr lang="ru-RU" sz="2400" b="1" dirty="0" smtClean="0">
                <a:solidFill>
                  <a:srgbClr val="0F243E"/>
                </a:solidFill>
                <a:latin typeface="Times New Roman"/>
                <a:ea typeface="Times New Roman"/>
              </a:rPr>
              <a:t>ГБДОУ</a:t>
            </a:r>
            <a:r>
              <a:rPr lang="ru-RU" sz="2400" b="1" dirty="0">
                <a:solidFill>
                  <a:srgbClr val="0F243E"/>
                </a:solidFill>
                <a:latin typeface="Times New Roman"/>
                <a:ea typeface="Times New Roman"/>
              </a:rPr>
              <a:t> рекомендуется продумать</a:t>
            </a:r>
            <a:r>
              <a:rPr lang="ru-RU" sz="2400" b="1" dirty="0" smtClean="0">
                <a:solidFill>
                  <a:srgbClr val="0F243E"/>
                </a:solidFill>
                <a:latin typeface="Times New Roman"/>
                <a:ea typeface="Times New Roman"/>
              </a:rPr>
              <a:t>:</a:t>
            </a: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1.Целесообразность размещения зоны, доступность оборудования для детей, хранение.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2.Разнообразие оборудования.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3.Учет возрастных особенностей детей.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4.Эстетическое оформление музыкальной зоны и пособий, находящихся там.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5.Возможность переноса оборудования в другие места.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47865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86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5234136"/>
          </a:xfrm>
        </p:spPr>
        <p:txBody>
          <a:bodyPr>
            <a:normAutofit fontScale="70000" lnSpcReduction="20000"/>
          </a:bodyPr>
          <a:lstStyle/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b="1" dirty="0">
                <a:solidFill>
                  <a:srgbClr val="0F243E"/>
                </a:solidFill>
                <a:latin typeface="Times New Roman"/>
                <a:ea typeface="Times New Roman"/>
              </a:rPr>
              <a:t>Классификация оборудования для музыкальных зон: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1.Материал для творческих сюжетно-ролевых игр — мягкие игрушки, иллюстрации, бутафор­ские музыкальные инструменты, пособия типа лото и т.п. (бутафорские музыкальные игрушки предназначаются для создания игровой ситуации, при которой дети, фантазируя, представляют себя музыкантами.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2.Детские музыкальные игрушки и инструменты для творческого </a:t>
            </a:r>
            <a:r>
              <a:rPr lang="ru-RU" sz="2400" dirty="0" err="1">
                <a:solidFill>
                  <a:srgbClr val="0F243E"/>
                </a:solidFill>
                <a:latin typeface="Times New Roman"/>
                <a:ea typeface="Times New Roman"/>
              </a:rPr>
              <a:t>музицирования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: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Bef>
                <a:spcPts val="150"/>
              </a:spcBef>
              <a:spcAft>
                <a:spcPts val="150"/>
              </a:spcAft>
              <a:buFont typeface="Wingdings"/>
              <a:buChar char=""/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с хроматическим рядом, диатоническим </a:t>
            </a:r>
            <a:r>
              <a:rPr lang="ru-RU" sz="2400" dirty="0" err="1">
                <a:solidFill>
                  <a:srgbClr val="0F243E"/>
                </a:solidFill>
                <a:latin typeface="Times New Roman"/>
                <a:ea typeface="Times New Roman"/>
              </a:rPr>
              <a:t>пентатоническим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 рядом (пианино, металлофон, аккордеон, флейта и др.);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Bef>
                <a:spcPts val="150"/>
              </a:spcBef>
              <a:spcAft>
                <a:spcPts val="150"/>
              </a:spcAft>
              <a:buFont typeface="Wingdings"/>
              <a:buChar char=""/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с фиксированной мелодией (шарманки, ор­ганчики);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Bef>
                <a:spcPts val="150"/>
              </a:spcBef>
              <a:spcAft>
                <a:spcPts val="150"/>
              </a:spcAft>
              <a:buFont typeface="Wingdings"/>
              <a:buChar char=""/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с одним фиксированным звуком (дудки):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Bef>
                <a:spcPts val="150"/>
              </a:spcBef>
              <a:spcAft>
                <a:spcPts val="150"/>
              </a:spcAft>
              <a:buFont typeface="Wingdings"/>
              <a:buChar char=""/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шумовые (бубны, погремушки, барабаны, маракасы и др.)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3.Музыкально-дидактические игры и пособия:</a:t>
            </a:r>
            <a:b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</a:b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нотное лото, нотный стан, лесенка, </a:t>
            </a:r>
            <a:r>
              <a:rPr lang="ru-RU" sz="2400" dirty="0" err="1">
                <a:solidFill>
                  <a:srgbClr val="0F243E"/>
                </a:solidFill>
                <a:latin typeface="Times New Roman"/>
                <a:ea typeface="Times New Roman"/>
              </a:rPr>
              <a:t>геомет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-</a:t>
            </a:r>
            <a:b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</a:br>
            <a:r>
              <a:rPr lang="ru-RU" sz="2400" dirty="0" err="1">
                <a:solidFill>
                  <a:srgbClr val="0F243E"/>
                </a:solidFill>
                <a:latin typeface="Times New Roman"/>
                <a:ea typeface="Times New Roman"/>
              </a:rPr>
              <a:t>рические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 фигуры для условного обозначе­ния частей произведения и др. Эти пособия используются для развития сенсорных музы­кальных способностей, знакомства с элемен­тами нотой грамоты (чаще всего по пособию Н. А. Ветлугиной «Музыкальный букварь»).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4. Аудиовизуальные пособия: диапозитивы, компакт-диски, фонограммы, аудио и видео­кассеты, видеодиски).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47865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86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5234136"/>
          </a:xfrm>
        </p:spPr>
        <p:txBody>
          <a:bodyPr>
            <a:normAutofit/>
          </a:bodyPr>
          <a:lstStyle/>
          <a:p>
            <a:pPr>
              <a:spcBef>
                <a:spcPts val="150"/>
              </a:spcBef>
              <a:spcAft>
                <a:spcPts val="150"/>
              </a:spcAft>
            </a:pPr>
            <a:endParaRPr lang="ru-RU" sz="4000" b="1" dirty="0" smtClean="0">
              <a:solidFill>
                <a:srgbClr val="0F243E"/>
              </a:solidFill>
              <a:latin typeface="Times New Roman"/>
              <a:ea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endParaRPr lang="ru-RU" sz="4000" b="1" dirty="0">
              <a:solidFill>
                <a:srgbClr val="0F243E"/>
              </a:solidFill>
              <a:latin typeface="Times New Roman"/>
              <a:ea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sz="4000" b="1" dirty="0" smtClean="0">
                <a:solidFill>
                  <a:srgbClr val="0F243E"/>
                </a:solidFill>
                <a:latin typeface="Times New Roman"/>
                <a:ea typeface="Times New Roman"/>
              </a:rPr>
              <a:t>Примерное </a:t>
            </a:r>
            <a:r>
              <a:rPr lang="ru-RU" sz="4000" b="1" dirty="0">
                <a:solidFill>
                  <a:srgbClr val="0F243E"/>
                </a:solidFill>
                <a:latin typeface="Times New Roman"/>
                <a:ea typeface="Times New Roman"/>
              </a:rPr>
              <a:t>наполнение музыкальных зон по возрастным группам</a:t>
            </a:r>
            <a:endParaRPr lang="ru-RU" sz="3600" dirty="0">
              <a:latin typeface="Times New Roman"/>
              <a:ea typeface="Times New Roman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2705233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ша\Desktop\картинки для презентации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86"/>
            <a:ext cx="9144000" cy="6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7232848" cy="5234136"/>
          </a:xfrm>
        </p:spPr>
        <p:txBody>
          <a:bodyPr>
            <a:normAutofit fontScale="70000" lnSpcReduction="20000"/>
          </a:bodyPr>
          <a:lstStyle/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b="1" i="1" dirty="0">
                <a:solidFill>
                  <a:srgbClr val="0F243E"/>
                </a:solidFill>
                <a:latin typeface="Times New Roman"/>
                <a:ea typeface="Times New Roman"/>
              </a:rPr>
              <a:t>Перечень материалов для детей от 2,5 до 4 лет (1 и 2-я младшие группы):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1400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</a:t>
            </a:r>
            <a:r>
              <a:rPr lang="ru-RU" sz="2400" dirty="0" smtClean="0">
                <a:solidFill>
                  <a:srgbClr val="0F243E"/>
                </a:solidFill>
                <a:latin typeface="Times New Roman"/>
                <a:ea typeface="Times New Roman"/>
              </a:rPr>
              <a:t>куклы-неваляшки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•образные музыкальные «поющие» или «тан­цующие» игрушки (петушок, котик, зайка и т.п.);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•игрушки-инструменты с фиксированным звуком — органчики, шарманки;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 игрушки-инструменты со звуком неопреде­ленной высоты: погремушки, колокольчики, бубен, барабан;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 набор </a:t>
            </a:r>
            <a:r>
              <a:rPr lang="ru-RU" sz="2400" dirty="0" err="1" smtClean="0">
                <a:solidFill>
                  <a:srgbClr val="0F243E"/>
                </a:solidFill>
                <a:latin typeface="Times New Roman"/>
                <a:ea typeface="Times New Roman"/>
              </a:rPr>
              <a:t>неозвученных</a:t>
            </a:r>
            <a:r>
              <a:rPr lang="ru-RU" sz="2400" dirty="0" smtClean="0">
                <a:solidFill>
                  <a:srgbClr val="0F243E"/>
                </a:solidFill>
                <a:latin typeface="Times New Roman"/>
                <a:ea typeface="Times New Roman"/>
              </a:rPr>
              <a:t>, </a:t>
            </a: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образных инструментов (гармошки, дудочки, балалайки и т.д.);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•атрибуты к музыкальным подвижным играм;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•флажки, султанчики, платочки, яркие ленточ­ки с колечками, погремушки, осенние листоч­ки, снежинки и т.п. для детского танцевально­го творчества (по сезонам);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•ширма настольная с перчаточными игрушками;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•магнитофон и набор программных аудиоза­писей;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•поющие и двигающиеся игрушки;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•музыкальные картинки к песням, которые мо­гут быть выполнены на кубе и в виде большо­го альбома или отдельные красочные иллюс­трации.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F243E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270523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470</Words>
  <Application>Microsoft Office PowerPoint</Application>
  <PresentationFormat>Экран (4:3)</PresentationFormat>
  <Paragraphs>95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Музыкальная      предметно-развивающая среда ГБДОУ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Музыкальная      предметно-развивающая среда ГБДОУ </dc:title>
  <dc:creator>Даша</dc:creator>
  <cp:lastModifiedBy>Даша</cp:lastModifiedBy>
  <cp:revision>3</cp:revision>
  <dcterms:created xsi:type="dcterms:W3CDTF">2016-04-15T10:35:28Z</dcterms:created>
  <dcterms:modified xsi:type="dcterms:W3CDTF">2016-04-15T10:50:10Z</dcterms:modified>
</cp:coreProperties>
</file>